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57" d="100"/>
          <a:sy n="157" d="100"/>
        </p:scale>
        <p:origin x="976"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egnyte.productboard.com/feature-board/planning/features/c78bf7fb-6e98-45f4-b62d-b77b2cdda9d3"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s://jira.egnyte-it.com/browse/GR-562" TargetMode="External"/><Relationship Id="rId2" Type="http://schemas.openxmlformats.org/officeDocument/2006/relationships/hyperlink" Target="https://egnyte.productboard.com/entity-detail/features/c6974cea-22c1-4566-8fe7-c7d0a383b922" TargetMode="Externa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jira.egnyte-it.com/browse/PENDO-622"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jira.egnyte-it.com/browse/CFS-66581" TargetMode="External"/><Relationship Id="rId2" Type="http://schemas.openxmlformats.org/officeDocument/2006/relationships/hyperlink" Target="https://egnyte.productboard.com/entity-detail/features/0b33d76f-be20-4075-b568-054229e9cf8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PM/pages/854786050"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egnyte.productboard.com/entity-detail/features/b1343bfd-8b89-47fb-8de7-259c22aee2c9"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5726"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egnyte.productboard.com/entity-detail/features/06b2481e-b6b9-4217-b108-11855cdb9735"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7266"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egnyte.productboard.com/entity-detail/features/8b29768b-d981-4ec6-82d0-d316703d0570" TargetMode="External"/><Relationship Id="rId2" Type="http://schemas.openxmlformats.org/officeDocument/2006/relationships/hyperlink" Target="https://www.figma.com/design/AXtKz4IExGp3WfTjTZqSrN/Platform---Home-page-redesign-across-verticals?node-id=1726-35543&amp;t=Xw9ungNWCco75ZRd-1" TargetMode="External"/><Relationship Id="rId1" Type="http://schemas.openxmlformats.org/officeDocument/2006/relationships/slideLayout" Target="../slideLayouts/slideLayout1.xml"/><Relationship Id="rId5" Type="http://schemas.openxmlformats.org/officeDocument/2006/relationships/hyperlink" Target="https://egnyte.atlassian.net/wiki/spaces/IA/pages/813596684/Gen+4+Plans+-+Roadmap?src=jira" TargetMode="External"/><Relationship Id="rId4" Type="http://schemas.openxmlformats.org/officeDocument/2006/relationships/hyperlink" Target="https://jira.egnyte-it.com/browse/DEL-44118"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jira.egnyte-it.com/browse/CFS-67185" TargetMode="External"/><Relationship Id="rId2" Type="http://schemas.openxmlformats.org/officeDocument/2006/relationships/hyperlink" Target="https://egnyte.productboard.com/entity-detail/features/05239c91-513f-4eec-ae9a-547df94cd0d0" TargetMode="External"/><Relationship Id="rId1" Type="http://schemas.openxmlformats.org/officeDocument/2006/relationships/slideLayout" Target="../slideLayouts/slideLayout1.xml"/><Relationship Id="rId4" Type="http://schemas.openxmlformats.org/officeDocument/2006/relationships/hyperlink" Target="https://egnyte.atlassian.net/wiki/spaces/FSI/pages/1486061671/Upload+Request+Workflows+v2.0+User+Stories#Optional-Documents"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jira.egnyte-it.com/browse/CFS-65920" TargetMode="External"/><Relationship Id="rId2" Type="http://schemas.openxmlformats.org/officeDocument/2006/relationships/hyperlink" Target="https://egnyte.productboard.com/entity-detail/features/66ede806-f1e3-49bd-9d80-2de62349efc5" TargetMode="Externa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hyperlink" Target="https://egnyte.atlassian.net/wiki/spaces/FSI/pages/1442087082/Document+Portal+v4.0+User+Stories"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jira.egnyte-it.com/browse/CFS-67495" TargetMode="External"/><Relationship Id="rId2" Type="http://schemas.openxmlformats.org/officeDocument/2006/relationships/hyperlink" Target="https://egnyte.productboard.com/entity-detail/features/a61dacf8-b865-4e46-9544-1ff2d7cd518a" TargetMode="Externa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jira.egnyte-it.com/browse/CFS-63196" TargetMode="External"/><Relationship Id="rId2" Type="http://schemas.openxmlformats.org/officeDocument/2006/relationships/hyperlink" Target="https://egnyte.productboard.com/entity-detail/features/8dac949f-3dae-4d69-888a-b4ee4a0ce346"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s://egnyte.atlassian.net/wiki/spaces/FSI/pages/1442087082/Document+Portal+v4.0+User+Stori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gnyte.productboard.com/entity-detail/features/1f2d5fb2-1c0a-42bd-bf3a-740173baedf3" TargetMode="External"/><Relationship Id="rId2" Type="http://schemas.openxmlformats.org/officeDocument/2006/relationships/hyperlink" Target="https://lucid.app/lucidchart/0c321564-165e-4fe4-be8b-b4c47f7bc3ef/edit?invitationId=inv_945897cc-e8cc-4620-9d03-403060f6442d&amp;page=0_0" TargetMode="External"/><Relationship Id="rId1" Type="http://schemas.openxmlformats.org/officeDocument/2006/relationships/slideLayout" Target="../slideLayouts/slideLayout1.xml"/><Relationship Id="rId4" Type="http://schemas.openxmlformats.org/officeDocument/2006/relationships/hyperlink" Target="https://jira.egnyte-it.com/browse/APPS-10412"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jira.egnyte-it.com/browse/CFS-66567" TargetMode="External"/><Relationship Id="rId2" Type="http://schemas.openxmlformats.org/officeDocument/2006/relationships/hyperlink" Target="https://egnyte.productboard.com/entity-detail/features/849ff34c-1c36-4a1f-ada9-29f3e17646b2" TargetMode="Externa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egnyte.productboard.com/entity-detail/features/6f4770b2-acca-4df3-80e6-e9b7a5892386" TargetMode="Externa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https://www.figma.com/design/PFExwm6tUFA6EkUrE7FeVU/AI-Improvements-2024?node-id=17986-128954&amp;t=X1d33rGeiikgHTum-0" TargetMode="External"/><Relationship Id="rId4" Type="http://schemas.openxmlformats.org/officeDocument/2006/relationships/hyperlink" Target="https://jira.egnyte-it.com/browse/CFS-67395"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jira.egnyte-it.com/browse/DEL-44757" TargetMode="External"/><Relationship Id="rId2" Type="http://schemas.openxmlformats.org/officeDocument/2006/relationships/hyperlink" Target="https://egnyte.productboard.com/entity-detail/features/3a31ebae-0c91-41fa-911c-da51f91c69e6" TargetMode="Externa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hyperlink" Target="https://jira.egnyte-it.com/browse/DEL-44323" TargetMode="External"/><Relationship Id="rId2" Type="http://schemas.openxmlformats.org/officeDocument/2006/relationships/hyperlink" Target="https://egnyte.productboard.com/entity-detail/features/179a308a-9e59-4ca2-8025-a6009e0e0d73" TargetMode="Externa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jira.egnyte-it.com/browse/APPS-12865" TargetMode="External"/><Relationship Id="rId2" Type="http://schemas.openxmlformats.org/officeDocument/2006/relationships/hyperlink" Target="https://egnyte.productboard.com/entity-detail/features/b1ce0b33-ecb0-4d23-83a1-3bb3da11d49a" TargetMode="Externa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egnyte.atlassian.net/wiki/spaces/IA/pages/1096810539/Pax8+Distribution+model+requirements"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jira.egnyte-it.com/browse/APPS-12970" TargetMode="External"/><Relationship Id="rId2" Type="http://schemas.openxmlformats.org/officeDocument/2006/relationships/hyperlink" Target="https://egnyte.productboard.com/entity-detail/features/14923b7d-0feb-4826-b4c9-5ebee52e24be" TargetMode="Externa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hyperlink" Target="https://egnyte.atlassian.net/wiki/spaces/IA/pages/1096810539/Pax8+Distribution+model+requirements"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jira.egnyte-it.com/browse/CFS-66199" TargetMode="External"/><Relationship Id="rId2" Type="http://schemas.openxmlformats.org/officeDocument/2006/relationships/hyperlink" Target="https://egnyte.productboard.com/entity-detail/features/24c4e418-bffa-48f1-b65b-e8698d90d1c4" TargetMode="External"/><Relationship Id="rId1" Type="http://schemas.openxmlformats.org/officeDocument/2006/relationships/slideLayout" Target="../slideLayouts/slideLayout1.xml"/><Relationship Id="rId4" Type="http://schemas.openxmlformats.org/officeDocument/2006/relationships/hyperlink" Target="https://egnyte.atlassian.net/wiki/x/FoBFR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gnyte.productboard.com/entity-detail/features/3e31baf9-3cef-4a4f-b78a-bc6a42fc36ef" TargetMode="External"/><Relationship Id="rId2" Type="http://schemas.openxmlformats.org/officeDocument/2006/relationships/hyperlink" Target="https://egnyte.atlassian.net/wiki/spaces/PM/pages/658374842/SC+Visibility+Phase+2+-+user+actions+workflows" TargetMode="External"/><Relationship Id="rId1" Type="http://schemas.openxmlformats.org/officeDocument/2006/relationships/slideLayout" Target="../slideLayouts/slideLayout1.xml"/><Relationship Id="rId4" Type="http://schemas.openxmlformats.org/officeDocument/2006/relationships/hyperlink" Target="https://jira.egnyte-it.com/browse/DEL-38580"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s://jira.egnyte-it.com/browse/CFS-67394" TargetMode="External"/><Relationship Id="rId2" Type="http://schemas.openxmlformats.org/officeDocument/2006/relationships/hyperlink" Target="https://egnyte.productboard.com/entity-detail/features/a89e1351-e39c-4bd4-9bfb-66631b9c46b4" TargetMode="Externa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https://egnyte.atlassian.net/wiki/x/AQBaV"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2" Type="http://schemas.openxmlformats.org/officeDocument/2006/relationships/hyperlink" Target="https://egnyte.atlassian.net/wiki/spaces/CFS/pages/1227161693/Agents+Introduction+in+Egnyte+Platform+WIP#Create-your-own-Agent" TargetMode="Externa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egnyte.productboard.com/entity-detail/features/0449d206-aa74-4e5e-87d0-c8de17c78b43"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egnyte.productboard.com/entity-detail/features/418e78b8-c814-4dc6-aded-4716b8eb42ba" TargetMode="External"/><Relationship Id="rId2" Type="http://schemas.openxmlformats.org/officeDocument/2006/relationships/hyperlink" Target="https://egnyte.atlassian.net/wiki/spaces/CFS/pages/1471152191/Questionnaire+Agent?force_transition=e7e56be6-04a5-4088-bb89-a71bc2d9bb13" TargetMode="Externa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jira.egnyte-it.com/browse/CFS-67393" TargetMode="External"/></Relationships>
</file>

<file path=ppt/slides/_rels/slide123.xml.rels><?xml version="1.0" encoding="UTF-8" standalone="yes"?>
<Relationships xmlns="http://schemas.openxmlformats.org/package/2006/relationships"><Relationship Id="rId8" Type="http://schemas.openxmlformats.org/officeDocument/2006/relationships/hyperlink" Target="https://egnyte.atlassian.net/wiki/spaces/CFS/pages/1304788999/Agents+Integration" TargetMode="External"/><Relationship Id="rId3" Type="http://schemas.openxmlformats.org/officeDocument/2006/relationships/hyperlink" Target="https://egnyte.atlassian.net/wiki/spaces/CFS/pages/1227161693/Agents+Introduction+in+Egnyte+Platform+WIP#Document-Review-Agent%3A" TargetMode="External"/><Relationship Id="rId7" Type="http://schemas.openxmlformats.org/officeDocument/2006/relationships/hyperlink" Target="https://www.figma.com/design/k96o3kXukaVrAUtsaPhN4H/Egnyte-Platform-Copilot---2025?node-id=24179-230269&amp;t=Rc2JPK6PsbVBlXNe-0" TargetMode="External"/><Relationship Id="rId12" Type="http://schemas.openxmlformats.org/officeDocument/2006/relationships/image" Target="../media/image32.png"/><Relationship Id="rId2" Type="http://schemas.openxmlformats.org/officeDocument/2006/relationships/hyperlink" Target="https://egnyte.atlassian.net/wiki/spaces/CFS/pages/1227161693/Agents+Introduction+in+Egnyte+Platform+WIP#Translation-Agent%3A" TargetMode="External"/><Relationship Id="rId1" Type="http://schemas.openxmlformats.org/officeDocument/2006/relationships/slideLayout" Target="../slideLayouts/slideLayout1.xml"/><Relationship Id="rId6" Type="http://schemas.openxmlformats.org/officeDocument/2006/relationships/hyperlink" Target="https://egnyte.atlassian.net/wiki/spaces/CFS/pages/1227161693/Agents+Introduction+in+Copilot+Hub" TargetMode="External"/><Relationship Id="rId11" Type="http://schemas.openxmlformats.org/officeDocument/2006/relationships/hyperlink" Target="See%20description" TargetMode="External"/><Relationship Id="rId5" Type="http://schemas.openxmlformats.org/officeDocument/2006/relationships/hyperlink" Target="https://egnyte.atlassian.net/wiki/spaces/CFS/pages/1227161693/Agents+Introduction+in+Egnyte+Platform+WIP#Web-Search-Agent%3A" TargetMode="External"/><Relationship Id="rId10" Type="http://schemas.openxmlformats.org/officeDocument/2006/relationships/hyperlink" Target="https://jira.egnyte-it.com/browse/CFS-65268" TargetMode="External"/><Relationship Id="rId4" Type="http://schemas.openxmlformats.org/officeDocument/2006/relationships/hyperlink" Target="https://egnyte.atlassian.net/wiki/spaces/CFS/pages/1227161693/Agents+Introduction+in+Egnyte+Platform+WIP#Job-Description-Creation-Agent%3A" TargetMode="External"/><Relationship Id="rId9" Type="http://schemas.openxmlformats.org/officeDocument/2006/relationships/hyperlink" Target="https://egnyte.productboard.com/entity-detail/features/e71c1807-21d4-4c44-98dc-e61406151be4"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www.figma.com/design/k2Nhm5yeOeBbn9LnK9hJGh/AEC-~~-Smart-spec-Q4-2024~~%5BUX-3183%5D?node-id=1-85419&amp;node-type=canvas&amp;t=5gX3kY2zW9WM7Dw7-0" TargetMode="External"/><Relationship Id="rId2" Type="http://schemas.openxmlformats.org/officeDocument/2006/relationships/hyperlink" Target="https://egnyte.atlassian.net/wiki/spaces/AEC/pages/446464310/Smart+Specification+Requirements" TargetMode="External"/><Relationship Id="rId1" Type="http://schemas.openxmlformats.org/officeDocument/2006/relationships/slideLayout" Target="../slideLayouts/slideLayout1.xml"/><Relationship Id="rId6" Type="http://schemas.openxmlformats.org/officeDocument/2006/relationships/hyperlink" Target="https://egnyte.atlassian.net/wiki/spaces/AEC/pages/510067803/Smart+Specs+-+Phase+1" TargetMode="External"/><Relationship Id="rId5" Type="http://schemas.openxmlformats.org/officeDocument/2006/relationships/hyperlink" Target="https://egnyte.productboard.com/entity-detail/features/46ebe816-430f-4d75-8aa2-eaa5a530a915" TargetMode="External"/><Relationship Id="rId4" Type="http://schemas.openxmlformats.org/officeDocument/2006/relationships/hyperlink" Target="https://jira.egnyte-it.com/browse/CFS-60040"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jira.egnyte-it.com/browse/CFS-64858" TargetMode="External"/><Relationship Id="rId2" Type="http://schemas.openxmlformats.org/officeDocument/2006/relationships/hyperlink" Target="https://egnyte.productboard.com/entity-detail/features/31db0c1f-877e-4955-b5b0-14f7b5eaeb52" TargetMode="External"/><Relationship Id="rId1" Type="http://schemas.openxmlformats.org/officeDocument/2006/relationships/slideLayout" Target="../slideLayouts/slideLayout1.xml"/><Relationship Id="rId4" Type="http://schemas.openxmlformats.org/officeDocument/2006/relationships/hyperlink" Target="https://egnyte.atlassian.net/wiki/spaces/AEC/pages/1076199541/KB+for+Building+Codes"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jira.egnyte-it.com/browse/CFS-67870" TargetMode="External"/><Relationship Id="rId2" Type="http://schemas.openxmlformats.org/officeDocument/2006/relationships/hyperlink" Target="https://egnyte.productboard.com/entity-detail/features/0f764a74-64bd-433b-bbd6-c3954618b41b" TargetMode="Externa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jira.egnyte-it.com/browse/GR-603" TargetMode="External"/><Relationship Id="rId2" Type="http://schemas.openxmlformats.org/officeDocument/2006/relationships/hyperlink" Target="https://egnyte.productboard.com/entity-detail/features/861df149-479e-40be-bfc1-7fa2b4df2a65" TargetMode="Externa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hyperlink" Target="https://jira.egnyte-it.com/browse/GR-578" TargetMode="External"/><Relationship Id="rId2" Type="http://schemas.openxmlformats.org/officeDocument/2006/relationships/hyperlink" Target="https://egnyte.productboard.com/entity-detail/features/601c419e-960e-4328-9a3c-ed5a70ebda8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jira.egnyte-it.com/browse/CFS-67186" TargetMode="External"/><Relationship Id="rId2" Type="http://schemas.openxmlformats.org/officeDocument/2006/relationships/hyperlink" Target="https://egnyte.productboard.com/entity-detail/features/0335823e-8892-481e-87a4-91a212ae3ef5"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egnyte.productboard.com/entity-detail/features/1c95b8c4-1c3a-488e-8928-08e82d8b2635"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jira.egnyte-it.com/browse/CFS-61772" TargetMode="External"/><Relationship Id="rId2" Type="http://schemas.openxmlformats.org/officeDocument/2006/relationships/hyperlink" Target="https://egnyte.productboard.com/entity-detail/features/84b92f86-5a46-4c5a-a2ce-7de6d7455c72"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jira.egnyte-it.com/browse/DEL-39631" TargetMode="External"/><Relationship Id="rId2" Type="http://schemas.openxmlformats.org/officeDocument/2006/relationships/hyperlink" Target="https://egnyte.productboard.com/entity-detail/features/7b1610ac-4f09-47ee-9906-b0ae764a6df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9045441/Add+item+count+to+SC+and+Issues+page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s.docusign.com/docs/esign-rest-api/reference/envelopes/chunkeduploads/" TargetMode="External"/><Relationship Id="rId2" Type="http://schemas.openxmlformats.org/officeDocument/2006/relationships/hyperlink" Target="https://developers.docusign.com/docs/esign-rest-api/esign101/rules-and-limits/#:~:text=Docusign%20has%20the%20following%20limitations,of%20up%20to%2052%20MB" TargetMode="External"/><Relationship Id="rId1" Type="http://schemas.openxmlformats.org/officeDocument/2006/relationships/slideLayout" Target="../slideLayouts/slideLayout1.xml"/><Relationship Id="rId5" Type="http://schemas.openxmlformats.org/officeDocument/2006/relationships/hyperlink" Target="https://egnyte.productboard.com/entity-detail/features/139a8cdb-8aa5-41b2-9630-918aed2bbe64" TargetMode="External"/><Relationship Id="rId4" Type="http://schemas.openxmlformats.org/officeDocument/2006/relationships/hyperlink" Target="https://jira.egnyte-it.com/browse/PINT-15240"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egnyte.productboard.com/entity-detail/features/1c52876f-e49a-469f-99e1-63e04c8866a6"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egnyte.productboard.com/feature-board/planning/features/45476eb2-e48d-43a6-8d91-da3b5e994b6c"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egnyte.productboard.com/entity-detail/features/b7f69120-e2d0-4bb4-9a55-ddbc6f50f597"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egnyte.productboard.com/feature-board/planning/features/a173f937-b793-42e9-b16f-c38abc7cac5e"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jira.egnyte-it.com/browse/APPS-11863" TargetMode="External"/><Relationship Id="rId2" Type="http://schemas.openxmlformats.org/officeDocument/2006/relationships/hyperlink" Target="https://egnyte.productboard.com/entity-detail/features/12ffeee2-8931-4679-a7bd-1d9fbd77daad"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egnyte.productboard.com/feature-board/planning/features/560da89b-362c-49f6-a3e2-03a99b0353fb"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jira.egnyte-it.com/browse/APPS-11774" TargetMode="External"/><Relationship Id="rId2" Type="http://schemas.openxmlformats.org/officeDocument/2006/relationships/hyperlink" Target="https://egnyte.productboard.com/entity-detail/features/d9277053-6e93-4fa7-b560-9947b3419d9a"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egnyte.atlassian.net/wiki/spaces/IA/pages/907411530/MSP+Reseller+Dashboard+redesign+rewrit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egnyte.productboard.com/entity-detail/features/ecf2e1a2-e060-4ec3-98e0-6ab494b99325" TargetMode="External"/><Relationship Id="rId2" Type="http://schemas.openxmlformats.org/officeDocument/2006/relationships/hyperlink" Target="https://egnyte.atlassian.net/wiki/spaces/DEL/pages/1248264559/Secure+Govern+~~+Google+DocumentAI+extraction+production-grade+integration" TargetMode="External"/><Relationship Id="rId1" Type="http://schemas.openxmlformats.org/officeDocument/2006/relationships/slideLayout" Target="../slideLayouts/slideLayout1.xml"/><Relationship Id="rId4" Type="http://schemas.openxmlformats.org/officeDocument/2006/relationships/hyperlink" Target="https://jira.egnyte-it.com/browse/DEL-42652"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egnyte.atlassian.net/wiki/spaces/DEL/pages/1178042554/Integrate+S+G+Tasks+into+CFS+Task+List" TargetMode="External"/><Relationship Id="rId7" Type="http://schemas.openxmlformats.org/officeDocument/2006/relationships/hyperlink" Target="https://jira.egnyte-it.com/browse/DEL-43484" TargetMode="External"/><Relationship Id="rId2" Type="http://schemas.openxmlformats.org/officeDocument/2006/relationships/hyperlink" Target="https://egnyte.atlassian.net/wiki/spaces/CFS/pages/1138294824/Task+model" TargetMode="External"/><Relationship Id="rId1" Type="http://schemas.openxmlformats.org/officeDocument/2006/relationships/slideLayout" Target="../slideLayouts/slideLayout1.xml"/><Relationship Id="rId6" Type="http://schemas.openxmlformats.org/officeDocument/2006/relationships/hyperlink" Target="https://egnyte.productboard.com/entity-detail/features/7c18300c-81d6-47ff-ad52-be2bae2df1a0" TargetMode="External"/><Relationship Id="rId5" Type="http://schemas.openxmlformats.org/officeDocument/2006/relationships/hyperlink" Target="https://egnyte.atlassian.net/wiki/spaces/DEL/pages/1140031504/Data+model+for+folder+review+and+issue+tasks" TargetMode="External"/><Relationship Id="rId4" Type="http://schemas.openxmlformats.org/officeDocument/2006/relationships/hyperlink" Target="https://egnyte.atlassian.net/wiki/spaces/DEL/pages/1003978931/Sensitive+Content+Review+Workflow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jira.egnyte-it.com/browse/DEL-44393" TargetMode="External"/><Relationship Id="rId2" Type="http://schemas.openxmlformats.org/officeDocument/2006/relationships/hyperlink" Target="https://egnyte.productboard.com/entity-detail/features/da26f430-b080-4460-9b75-aee4d2ddfdb7"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6489397/Include+original+destination+path+in+stub+fil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jira.egnyte-it.com/browse/IOS-13443" TargetMode="External"/><Relationship Id="rId2" Type="http://schemas.openxmlformats.org/officeDocument/2006/relationships/hyperlink" Target="https://egnyte.productboard.com/entity-detail/features/6607e71c-8c2b-43cf-9e91-39e667c4259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852131964/Document+Preview+Analytic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egnyte.atlassian.net/wiki/x/bwZ2Fg" TargetMode="External"/><Relationship Id="rId2" Type="http://schemas.openxmlformats.org/officeDocument/2006/relationships/hyperlink" Target="https://egnyte.productboard.com/entity-detail/features/e858b2e3-a686-42f7-89f5-c5cd26535c29"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egnyte.productboard.com/feature-board/planning/features/189e62db-3b96-4341-bbfb-ec15b9c4ef25"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jira.egnyte-it.com/browse/DEL-44434" TargetMode="External"/><Relationship Id="rId2" Type="http://schemas.openxmlformats.org/officeDocument/2006/relationships/hyperlink" Target="https://egnyte.productboard.com/entity-detail/features/c7b61fd5-3059-4abe-89ba-0de7c809065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7898838/Track+sensitive+content+indicator+labelin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egnyte.productboard.com/entity-detail/features/ed8c171a-c6c0-45fe-b4cf-16e76e9cfc16" TargetMode="External"/><Relationship Id="rId2" Type="http://schemas.openxmlformats.org/officeDocument/2006/relationships/hyperlink" Target="https://egnyte.productboard.com/feature-board/8521480-cfs-s-g-joint-projects/features/18143025/detail"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jira.egnyte-it.com/browse/MOB-18003" TargetMode="External"/><Relationship Id="rId2" Type="http://schemas.openxmlformats.org/officeDocument/2006/relationships/hyperlink" Target="https://egnyte.productboard.com/entity-detail/features/8dc08276-63ea-4c08-bbe8-09e0b3f994d5" TargetMode="External"/><Relationship Id="rId1" Type="http://schemas.openxmlformats.org/officeDocument/2006/relationships/slideLayout" Target="../slideLayouts/slideLayout1.xml"/><Relationship Id="rId4" Type="http://schemas.openxmlformats.org/officeDocument/2006/relationships/hyperlink" Target="https://www.figma.com/design/7pRxx2rvSKaMuZadaZ0sa9/MD3---Android-Components?node-id=55594-26131&amp;t=eqYVdDL0UE1W2Qtp-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jira.egnyte-it.com/browse/MOB-19307" TargetMode="External"/><Relationship Id="rId2" Type="http://schemas.openxmlformats.org/officeDocument/2006/relationships/hyperlink" Target="https://egnyte.productboard.com/entity-detail/features/eea7731c-7749-4312-83bd-f15e2e58d2d2" TargetMode="External"/><Relationship Id="rId1" Type="http://schemas.openxmlformats.org/officeDocument/2006/relationships/slideLayout" Target="../slideLayouts/slideLayout1.xml"/><Relationship Id="rId4" Type="http://schemas.openxmlformats.org/officeDocument/2006/relationships/hyperlink" Target="https://egnyte.atlassian.net/wiki/spaces/MOB/pages/661389830/Copilot+Hub+on+Mobil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jira.egnyte-it.com/browse/MOB-17577" TargetMode="External"/><Relationship Id="rId2" Type="http://schemas.openxmlformats.org/officeDocument/2006/relationships/hyperlink" Target="https://egnyte.productboard.com/entity-detail/features/7b2e17d1-c7e6-4772-9f77-301979e147e9" TargetMode="External"/><Relationship Id="rId1" Type="http://schemas.openxmlformats.org/officeDocument/2006/relationships/slideLayout" Target="../slideLayouts/slideLayout1.xml"/><Relationship Id="rId4" Type="http://schemas.openxmlformats.org/officeDocument/2006/relationships/hyperlink" Target="https://egnyte.atlassian.net/wiki/spaces/MOB/pages/396755073/Ask+-+AI+Document+Summary+and+Q+A+on+Mobil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jira.egnyte-it.com/browse/MOB-19546" TargetMode="External"/><Relationship Id="rId2" Type="http://schemas.openxmlformats.org/officeDocument/2006/relationships/hyperlink" Target="https://egnyte.productboard.com/entity-detail/features/ce1a7217-130b-4b94-8558-6f4ef2d7ec14"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egnyte.atlassian.net/wiki/x/OYDVUQ"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jira.egnyte-it.com/browse/IOS-14110" TargetMode="External"/><Relationship Id="rId2" Type="http://schemas.openxmlformats.org/officeDocument/2006/relationships/hyperlink" Target="https://egnyte.productboard.com/entity-detail/features/41212ed3-bd6b-4a32-bf3b-2d0f8caf1662"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egnyte.atlassian.net/wiki/x/OYDVUQ"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jira.egnyte-it.com/browse/GR-597" TargetMode="External"/><Relationship Id="rId2" Type="http://schemas.openxmlformats.org/officeDocument/2006/relationships/hyperlink" Target="https://egnyte.productboard.com/entity-detail/features/7a25acec-c881-4071-8e56-2371ef86e49b"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egnyte.productboard.com/entity-detail/features/79a3cbdb-ceab-49ad-8610-6c5142eaa448" TargetMode="External"/><Relationship Id="rId2" Type="http://schemas.openxmlformats.org/officeDocument/2006/relationships/hyperlink" Target="https://egnyte.egnyte.com/dl/CFwIo6sFGk" TargetMode="External"/><Relationship Id="rId1" Type="http://schemas.openxmlformats.org/officeDocument/2006/relationships/slideLayout" Target="../slideLayouts/slideLayout1.xml"/><Relationship Id="rId4" Type="http://schemas.openxmlformats.org/officeDocument/2006/relationships/hyperlink" Target="https://jira.egnyte-it.com/browse/APPS-13504"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jira.egnyte-it.com/browse/GR-457" TargetMode="External"/><Relationship Id="rId2" Type="http://schemas.openxmlformats.org/officeDocument/2006/relationships/hyperlink" Target="https://egnyte.productboard.com/entity-detail/features/fbdd36dd-e75e-4bdd-9960-fcddc604ca57"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gnyte.productboard.com/entity-detail/features/bd9c2fe7-ec48-48f8-91f1-052fa4e09bf0" TargetMode="External"/><Relationship Id="rId2" Type="http://schemas.openxmlformats.org/officeDocument/2006/relationships/hyperlink" Target="https://jira.egnyte-it.com/browse/PINT-14789"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egnyte.productboard.com/entity-detail/features/37ec2510-b123-48f5-872f-7f0731b7a364"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jira.egnyte-it.com/browse/DEL-44557" TargetMode="External"/><Relationship Id="rId2" Type="http://schemas.openxmlformats.org/officeDocument/2006/relationships/hyperlink" Target="https://egnyte.productboard.com/entity-detail/features/7ded889f-35a0-4804-841d-8f1cabb52ae2"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jira.egnyte-it.com/browse/DEL-38410" TargetMode="External"/><Relationship Id="rId2" Type="http://schemas.openxmlformats.org/officeDocument/2006/relationships/hyperlink" Target="https://egnyte.productboard.com/entity-detail/features/ad809601-f3fe-42a7-9499-437f105e67e4"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jira.egnyte-it.com/browse/DEL-43515" TargetMode="External"/><Relationship Id="rId2" Type="http://schemas.openxmlformats.org/officeDocument/2006/relationships/hyperlink" Target="https://egnyte.productboard.com/entity-detail/features/4fccab0b-01ff-4f1d-9de0-731ac222a14c"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jira.egnyte-it.com/browse/APPS-13646" TargetMode="External"/><Relationship Id="rId2" Type="http://schemas.openxmlformats.org/officeDocument/2006/relationships/hyperlink" Target="https://egnyte.productboard.com/entity-detail/features/187a47cd-ecd4-46f1-b4e8-a8a1c5a587f3"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jira.egnyte-it.com/browse/SER-3461" TargetMode="External"/><Relationship Id="rId2" Type="http://schemas.openxmlformats.org/officeDocument/2006/relationships/hyperlink" Target="https://jira.egnyte-it.com/browse/COM-268" TargetMode="External"/><Relationship Id="rId1" Type="http://schemas.openxmlformats.org/officeDocument/2006/relationships/slideLayout" Target="../slideLayouts/slideLayout1.xml"/><Relationship Id="rId4" Type="http://schemas.openxmlformats.org/officeDocument/2006/relationships/hyperlink" Target="https://egnyte.productboard.com/entity-detail/features/e5964972-e2ba-4bce-a202-320cd464d5ee"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jira.egnyte-it.com/browse/APPS-13575" TargetMode="External"/><Relationship Id="rId2" Type="http://schemas.openxmlformats.org/officeDocument/2006/relationships/hyperlink" Target="https://egnyte.productboard.com/entity-detail/features/207d51d2-7a31-4b41-a697-3d441ef53317"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egnyte.atlassian.net/wiki/spaces/IA/pages/1096810539/Pax8+Distribution+model+requirement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jira.egnyte-it.com/browse/DEL-42147" TargetMode="External"/><Relationship Id="rId2" Type="http://schemas.openxmlformats.org/officeDocument/2006/relationships/hyperlink" Target="https://egnyte.productboard.com/entity-detail/features/94fec0f0-3f65-49b5-8957-9baa259d190f"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jira.egnyte-it.com/browse/CFS-66426" TargetMode="External"/><Relationship Id="rId2" Type="http://schemas.openxmlformats.org/officeDocument/2006/relationships/hyperlink" Target="https://egnyte.productboard.com/entity-detail/features/98780d3a-51e1-4b3e-a26f-4d58839be35d"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jira.egnyte-it.com/browse/APPS-13482" TargetMode="External"/><Relationship Id="rId2" Type="http://schemas.openxmlformats.org/officeDocument/2006/relationships/hyperlink" Target="https://egnyte.productboard.com/entity-detail/features/0b600f6b-a4d5-4fa1-85e2-83dd95b98b2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IA/pages/1029636139/Service+account+for+partners+requirement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gnyte.productboard.com/entity-detail/features/6c9574c1-1dae-42d2-9a72-210454d6c425" TargetMode="External"/><Relationship Id="rId2" Type="http://schemas.openxmlformats.org/officeDocument/2006/relationships/hyperlink" Target="https://egnyte.atlassian.net/wiki/spaces/DEL/pages/1425834012/Ransomware+Unification+-+Replace+Ransomware+signature+source+with+reputable+threat+intel+source" TargetMode="External"/><Relationship Id="rId1" Type="http://schemas.openxmlformats.org/officeDocument/2006/relationships/slideLayout" Target="../slideLayouts/slideLayout1.xm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egnyte.atlassian.net/wiki/spaces/IA/pages/1223262209/Services+Add-Ons+Eligible+for+Trials" TargetMode="External"/><Relationship Id="rId2" Type="http://schemas.openxmlformats.org/officeDocument/2006/relationships/hyperlink" Target="https://egnyte.egnyte.com/dl/QOkxJeRFY1" TargetMode="External"/><Relationship Id="rId1" Type="http://schemas.openxmlformats.org/officeDocument/2006/relationships/slideLayout" Target="../slideLayouts/slideLayout1.xml"/><Relationship Id="rId5" Type="http://schemas.openxmlformats.org/officeDocument/2006/relationships/hyperlink" Target="https://jira.egnyte-it.com/browse/GR-537" TargetMode="External"/><Relationship Id="rId4" Type="http://schemas.openxmlformats.org/officeDocument/2006/relationships/hyperlink" Target="https://egnyte.productboard.com/entity-detail/features/20ee3776-331c-4a9b-90c5-39b04b38eb82"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https://egnyte.productboard.com/entity-detail/features/e8cbca88-b505-4564-bab7-73b2bcfb1fb4"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Spillover%20from%20Q1" TargetMode="External"/><Relationship Id="rId2" Type="http://schemas.openxmlformats.org/officeDocument/2006/relationships/hyperlink" Target="https://egnyte.productboard.com/entity-detail/features/025d2113-d0f3-4319-bf81-0510257c3fcc"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jira.egnyte-it.com/browse/APPS-13455" TargetMode="External"/><Relationship Id="rId2" Type="http://schemas.openxmlformats.org/officeDocument/2006/relationships/hyperlink" Target="https://egnyte.productboard.com/entity-detail/features/5679d974-65de-4dc9-9b27-b535d9294978"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jira.egnyte-it.com/browse/APPS-13645" TargetMode="External"/><Relationship Id="rId2" Type="http://schemas.openxmlformats.org/officeDocument/2006/relationships/hyperlink" Target="https://egnyte.productboard.com/entity-detail/features/6931f58c-fde4-45b4-bc17-15deb66bdad1"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jira.egnyte-it.com/browse/CFS-63574" TargetMode="External"/><Relationship Id="rId2" Type="http://schemas.openxmlformats.org/officeDocument/2006/relationships/hyperlink" Target="https://egnyte.productboard.com/entity-detail/features/eb17087f-1bd1-4182-beef-6d9deba927c6"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hyperlink" Target="https://jira.egnyte-it.com/browse/EMT-13743" TargetMode="External"/><Relationship Id="rId2" Type="http://schemas.openxmlformats.org/officeDocument/2006/relationships/hyperlink" Target="https://egnyte.productboard.com/entity-detail/features/925f9cfc-fe24-4fb6-93df-ed8659897bbd"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jira.egnyte-it.com/browse/EMT-13768" TargetMode="External"/><Relationship Id="rId2" Type="http://schemas.openxmlformats.org/officeDocument/2006/relationships/hyperlink" Target="https://egnyte.productboard.com/entity-detail/features/012a4a7e-c907-4509-ab43-19f4cbbfd8be" TargetMode="External"/><Relationship Id="rId1" Type="http://schemas.openxmlformats.org/officeDocument/2006/relationships/slideLayout" Target="../slideLayouts/slideLayout1.xml"/><Relationship Id="rId4" Type="http://schemas.openxmlformats.org/officeDocument/2006/relationships/hyperlink" Target="https://egnyte.atlassian.net/wiki/spaces/AEC/pages/1223622717/Deltek+Vantagepoint+Integration"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jira.egnyte-it.com/browse/APPS-13748" TargetMode="External"/><Relationship Id="rId2" Type="http://schemas.openxmlformats.org/officeDocument/2006/relationships/hyperlink" Target="https://egnyte.productboard.com/entity-detail/features/c05b4f17-6e28-4760-875e-68e7a8e8c3a5"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jira.egnyte-it.com/browse/EMT-13611" TargetMode="External"/><Relationship Id="rId2" Type="http://schemas.openxmlformats.org/officeDocument/2006/relationships/hyperlink" Target="https://egnyte.productboard.com/entity-detail/features/b55145b7-5f84-42a1-9946-3d9da34210f6"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egnyte.productboard.com/entity-detail/features/9cce6b14-419a-4714-bcd3-553cbcbbfe32"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jira.egnyte-it.com/browse/CFS-64852" TargetMode="External"/><Relationship Id="rId2" Type="http://schemas.openxmlformats.org/officeDocument/2006/relationships/hyperlink" Target="https://egnyte.productboard.com/entity-detail/features/a9d1d980-f3e5-44e8-815f-e08aed1da02b"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egnyte.atlassian.net/wiki/spaces/CFS/pages/967737346/15.+Project+Center"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jira.egnyte-it.com/browse/SRV-2516" TargetMode="External"/><Relationship Id="rId2" Type="http://schemas.openxmlformats.org/officeDocument/2006/relationships/hyperlink" Target="https://egnyte.productboard.com/entity-detail/features/19d12767-37d1-4d7f-8fc9-5c2320bbb472" TargetMode="Externa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egnyte.atlassian.net/wiki/spaces/AEC/pages/888373464/ODA+Preview+Additional+UI+Capabilities+-+User+Storie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figma.com/design/LlzP9CPnCoI44cAH0oKlPU/Egnyte-to-ACC-bi-directional-connection-%5BUX-3132%5D?node-id=201-376&amp;node-type=canvas&amp;t=3IHBOcnMUsa8sDuO-0" TargetMode="External"/><Relationship Id="rId2" Type="http://schemas.openxmlformats.org/officeDocument/2006/relationships/hyperlink" Target="https://egnyte.atlassian.net/wiki/spaces/AEC/pages/746651753/ACC+Integration" TargetMode="External"/><Relationship Id="rId1" Type="http://schemas.openxmlformats.org/officeDocument/2006/relationships/slideLayout" Target="../slideLayouts/slideLayout1.xml"/><Relationship Id="rId5" Type="http://schemas.openxmlformats.org/officeDocument/2006/relationships/hyperlink" Target="https://jira.egnyte-it.com/browse/DEL-40646" TargetMode="External"/><Relationship Id="rId4" Type="http://schemas.openxmlformats.org/officeDocument/2006/relationships/hyperlink" Target="https://egnyte.productboard.com/entity-detail/features/3dcc230f-176f-4fb8-8bf9-6ec090604548"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jira.egnyte-it.com/browse/LS-4151" TargetMode="External"/><Relationship Id="rId2" Type="http://schemas.openxmlformats.org/officeDocument/2006/relationships/hyperlink" Target="https://egnyte.productboard.com/entity-detail/features/0967568e-b099-4e76-8636-8fc03fdec0b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LS/pages/1353220369/Controlled+Document+Management+v8.0+User+Stories#Creation-of-Drafts"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jira.egnyte-it.com/browse/LS-4155" TargetMode="External"/><Relationship Id="rId2" Type="http://schemas.openxmlformats.org/officeDocument/2006/relationships/hyperlink" Target="https://egnyte.productboard.com/entity-detail/features/8e13732f-3ef2-495f-93e1-8c1db164eb46" TargetMode="External"/><Relationship Id="rId1" Type="http://schemas.openxmlformats.org/officeDocument/2006/relationships/slideLayout" Target="../slideLayouts/slideLayout1.xm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egnyte.atlassian.net/wiki/spaces/LS/pages/1330872635/Controlled+Document+Management+v9.0" TargetMode="External"/><Relationship Id="rId2" Type="http://schemas.openxmlformats.org/officeDocument/2006/relationships/hyperlink" Target="https://egnyte.productboard.com/entity-detail/features/1c71fafb-3c1a-4072-b112-6b61d28939fb"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jira.egnyte-it.com/browse/DEL-22618" TargetMode="External"/><Relationship Id="rId2" Type="http://schemas.openxmlformats.org/officeDocument/2006/relationships/hyperlink" Target="https://egnyte.productboard.com/entity-detail/features/a0ee8282-5cc1-4033-932e-359d1c59c819"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5834087/Scheduled+Reviews+for+Permission+Review+Requests+and+SC+Reviews"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egnyte.productboard.com/feature-board/planning/features/b0ac6888-39c9-4eb6-b9d3-2bb9d73d98fc"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jira.egnyte-it.com/browse/EGD-21555" TargetMode="External"/><Relationship Id="rId2" Type="http://schemas.openxmlformats.org/officeDocument/2006/relationships/hyperlink" Target="https://egnyte.productboard.com/entity-detail/features/bb0403fb-a317-4052-b554-04f78a9b5171" TargetMode="Externa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egnyte.atlassian.net/wiki/spaces/EDrive/pages/1221197835/Egnyte+Actions+-+Windows+11+Support"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jira.egnyte-it.com/browse/EGD-20540" TargetMode="External"/><Relationship Id="rId2" Type="http://schemas.openxmlformats.org/officeDocument/2006/relationships/hyperlink" Target="https://egnyte.productboard.com/entity-detail/features/31e10484-aea8-4cc4-84d1-7533d7d5b71a" TargetMode="Externa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egnyte.atlassian.net/wiki/spaces/EDrive/pages/661423025/Application+UI+-+requirements+WiP"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jira.egnyte-it.com/browse/EGD-23096" TargetMode="External"/><Relationship Id="rId2" Type="http://schemas.openxmlformats.org/officeDocument/2006/relationships/hyperlink" Target="https://egnyte.productboard.com/entity-detail/features/7569e8f0-037a-4f04-8e30-a9df1074c2a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EDrive/pages/1087242244/SCDA+Windows+Beta+Plan"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jira.egnyte-it.com/browse/EGD-21559" TargetMode="External"/><Relationship Id="rId2" Type="http://schemas.openxmlformats.org/officeDocument/2006/relationships/hyperlink" Target="https://egnyte.productboard.com/entity-detail/features/b70b7a70-e086-4a5b-8ef5-24a3afdd4f5a" TargetMode="External"/><Relationship Id="rId1" Type="http://schemas.openxmlformats.org/officeDocument/2006/relationships/slideLayout" Target="../slideLayouts/slideLayout1.xml"/><Relationship Id="rId4" Type="http://schemas.openxmlformats.org/officeDocument/2006/relationships/hyperlink" Target="https://egnyte.atlassian.net/wiki/spaces/EDrive/pages/1378254906/SCDA+Mac+Beta+Pla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jira.egnyte-it.com/browse/DEL-31667" TargetMode="External"/><Relationship Id="rId2" Type="http://schemas.openxmlformats.org/officeDocument/2006/relationships/hyperlink" Target="https://egnyte.productboard.com/entity-detail/features/eb0dd056-930f-41ce-94f6-bdd64bc380e6"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009909903/Content+Safeguards+-+Group-based+Link+Sharing+Controls+-+Phase+2"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jira.egnyte-it.com/browse/DEL-44353" TargetMode="External"/><Relationship Id="rId2" Type="http://schemas.openxmlformats.org/officeDocument/2006/relationships/hyperlink" Target="https://egnyte.productboard.com/entity-detail/features/db2f2f61-715e-4b99-94f2-1131bb88c5a1" TargetMode="Externa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egnyte.atlassian.net/wiki/spaces/DEL/pages/1433796679/Provide+ability+to+pause+archival+deletion+policies"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jira.egnyte-it.com/browse/CFS-65375" TargetMode="External"/><Relationship Id="rId2" Type="http://schemas.openxmlformats.org/officeDocument/2006/relationships/hyperlink" Target="https://egnyte.productboard.com/entity-detail/features/8e3f45c1-303a-4da6-83fe-5249b7b02aa0"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egnyte.atlassian.net/wiki/spaces/CFS/pages/984940567/Multi+document+envelope"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jira.egnyte-it.com/browse/CFS-67745" TargetMode="External"/><Relationship Id="rId2" Type="http://schemas.openxmlformats.org/officeDocument/2006/relationships/hyperlink" Target="https://egnyte.productboard.com/entity-detail/features/932fd759-6b23-4903-a6e2-d852593ddb2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28062312/Bulk+sending+eSignature+reques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jira.egnyte-it.com/browse/DEL-41756" TargetMode="External"/><Relationship Id="rId2" Type="http://schemas.openxmlformats.org/officeDocument/2006/relationships/hyperlink" Target="https://egnyte.productboard.com/entity-detail/features/93d8e54c-29ee-4bae-b8c0-592e72986922"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jira.egnyte-it.com/browse/CFS-64734" TargetMode="External"/><Relationship Id="rId2" Type="http://schemas.openxmlformats.org/officeDocument/2006/relationships/hyperlink" Target="https://egnyte.productboard.com/entity-detail/features/9a51ac4b-ad65-4cdf-b221-5ca24c4634cf" TargetMode="External"/><Relationship Id="rId1" Type="http://schemas.openxmlformats.org/officeDocument/2006/relationships/slideLayout" Target="../slideLayouts/slideLayout1.xml"/><Relationship Id="rId4" Type="http://schemas.openxmlformats.org/officeDocument/2006/relationships/hyperlink" Target="See%20description"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jira.egnyte-it.com/browse/CFS-67268" TargetMode="External"/><Relationship Id="rId2" Type="http://schemas.openxmlformats.org/officeDocument/2006/relationships/hyperlink" Target="https://egnyte.productboard.com/entity-detail/features/e34bad58-b20c-4145-b173-a037533cca68"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45462058/Group+management+improvements+user+stories"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jira.egnyte-it.com/browse/DEL-43523" TargetMode="External"/><Relationship Id="rId2" Type="http://schemas.openxmlformats.org/officeDocument/2006/relationships/hyperlink" Target="https://egnyte.productboard.com/entity-detail/features/3e08e5bd-1157-4d7f-95b7-be1d15b1e149"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3" Type="http://schemas.openxmlformats.org/officeDocument/2006/relationships/hyperlink" Target="https://jira.egnyte-it.com/browse/DEL-45080" TargetMode="External"/><Relationship Id="rId2" Type="http://schemas.openxmlformats.org/officeDocument/2006/relationships/hyperlink" Target="https://egnyte.productboard.com/entity-detail/features/6f58c7f9-22f9-479c-89cc-f1b330d7a643" TargetMode="External"/><Relationship Id="rId1" Type="http://schemas.openxmlformats.org/officeDocument/2006/relationships/slideLayout" Target="../slideLayouts/slideLayout1.xml"/><Relationship Id="rId4" Type="http://schemas.openxmlformats.org/officeDocument/2006/relationships/hyperlink" Target="https://egnyte.atlassian.net/wiki/spaces/MMP/pages/1499464026/ExtRep+for+MSPs+-+UX+Requirements"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jira.egnyte-it.com/browse/DEL-43506" TargetMode="External"/><Relationship Id="rId2" Type="http://schemas.openxmlformats.org/officeDocument/2006/relationships/hyperlink" Target="https://egnyte.productboard.com/entity-detail/features/38468b5c-d3db-4598-8e11-3e5c58e88ede" TargetMode="Externa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jira.egnyte-it.com/browse/DEL-31632" TargetMode="External"/><Relationship Id="rId2" Type="http://schemas.openxmlformats.org/officeDocument/2006/relationships/hyperlink" Target="https://egnyte.productboard.com/entity-detail/features/a4d2aeef-edc1-41a5-9491-a14c4205ef4d"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jira.egnyte-it.com/browse/DEL-42493" TargetMode="External"/><Relationship Id="rId2" Type="http://schemas.openxmlformats.org/officeDocument/2006/relationships/hyperlink" Target="https://egnyte.productboard.com/entity-detail/features/77937ec7-608e-4550-86e3-22ec2e09d774" TargetMode="Externa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s://egnyte.atlassian.net/wiki/spaces/DEL/pages/1065386630/Issues+-+Risk+vs+Data+Access+Hygiene"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jira.egnyte-it.com/browse/DEL-41981" TargetMode="External"/><Relationship Id="rId2" Type="http://schemas.openxmlformats.org/officeDocument/2006/relationships/hyperlink" Target="https://egnyte.productboard.com/entity-detail/features/b4ff7b4d-9c0f-4a81-998d-f904d825935b" TargetMode="Externa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egnyte.atlassian.net/wiki/spaces/DEL/pages/1426587663/Copy+of+S+G+Insights+in+CFS+-+Phase+2"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jira.egnyte-it.com/browse/DEL-44433" TargetMode="External"/><Relationship Id="rId2" Type="http://schemas.openxmlformats.org/officeDocument/2006/relationships/hyperlink" Target="https://egnyte.productboard.com/entity-detail/features/ef2ff63b-8e4b-4c69-a25f-373eec128b19"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egnyte.productboard.com/feature-board/planning/features/77999fde-5270-47a4-ac17-59b397232439" TargetMode="Externa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s://jira.egnyte-it.com/browse/CFS-63434" TargetMode="External"/><Relationship Id="rId2" Type="http://schemas.openxmlformats.org/officeDocument/2006/relationships/hyperlink" Target="https://egnyte.productboard.com/entity-detail/features/f92f9e34-33c7-4b55-aea7-1e69611693b4"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hyperlink" Target="https://jira.egnyte-it.com/browse/DEL-44739" TargetMode="External"/><Relationship Id="rId2" Type="http://schemas.openxmlformats.org/officeDocument/2006/relationships/hyperlink" Target="https://egnyte.productboard.com/entity-detail/features/43ecf129-b201-448f-801c-35a7f28ee85f" TargetMode="Externa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jira.egnyte-it.com/browse/TRB-8299" TargetMode="External"/><Relationship Id="rId2" Type="http://schemas.openxmlformats.org/officeDocument/2006/relationships/hyperlink" Target="https://egnyte.productboard.com/entity-detail/features/d454d018-ffd7-40ed-96fe-6bf659fd48fa"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ttps://jira.egnyte-it.com/browse/DEL-43244" TargetMode="External"/><Relationship Id="rId2" Type="http://schemas.openxmlformats.org/officeDocument/2006/relationships/hyperlink" Target="https://egnyte.productboard.com/entity-detail/features/45378370-3acd-498d-ba2c-8a0eb9d79eed" TargetMode="Externa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egnyte.atlassian.net/wiki/x/JYE9Tg"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jira.egnyte-it.com/browse/DEL-44555" TargetMode="External"/><Relationship Id="rId2" Type="http://schemas.openxmlformats.org/officeDocument/2006/relationships/hyperlink" Target="https://egnyte.productboard.com/entity-detail/features/5dbe6168-3da5-4157-a293-2121728abf9d" TargetMode="Externa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egnyte.atlassian.net/wiki/x/TIA0Ug" TargetMode="External"/></Relationships>
</file>

<file path=ppt/slides/_rels/slide96.xml.rels><?xml version="1.0" encoding="UTF-8" standalone="yes"?>
<Relationships xmlns="http://schemas.openxmlformats.org/package/2006/relationships"><Relationship Id="rId2" Type="http://schemas.openxmlformats.org/officeDocument/2006/relationships/hyperlink" Target="https://egnyte.productboard.com/entity-detail/features/baf28d38-591a-4522-8dcb-ea12bccd3d1c"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jira.egnyte-it.com/browse/APPS-12215" TargetMode="External"/><Relationship Id="rId2" Type="http://schemas.openxmlformats.org/officeDocument/2006/relationships/hyperlink" Target="https://egnyte.productboard.com/entity-detail/features/6629501a-d091-463a-8701-881390e9a54a" TargetMode="Externa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s://egnyte.atlassian.net/wiki/spaces/IA/pages/813596684/Gen+4+Plans+-+Roadmap"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egnyte.atlassian.net/wiki/spaces/PINT/pages/1166082078/App+Store+Configuration+API+for+Egnyte+Platform" TargetMode="External"/><Relationship Id="rId2" Type="http://schemas.openxmlformats.org/officeDocument/2006/relationships/hyperlink" Target="https://egnyte.atlassian.net/wiki/x/BgBEV" TargetMode="Externa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jira.egnyte-it.com/browse/GR-591" TargetMode="External"/><Relationship Id="rId4" Type="http://schemas.openxmlformats.org/officeDocument/2006/relationships/hyperlink" Target="https://egnyte.productboard.com/entity-detail/features/8730b715-273d-4704-872a-9b9f936b5fb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sz="half" idx="1"/>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sz="half" idx="1"/>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GR-562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13430"/>
            <a:ext cx="3873500" cy="2121278"/>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sz="half" idx="1"/>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sz="half" idx="1"/>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CFS-65726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sz="half" idx="1"/>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CFS-67266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sz="half" idx="1"/>
          </p:nvPr>
        </p:nvSpPr>
        <p:spPr/>
        <p:txBody>
          <a:bodyPr/>
          <a:lstStyle/>
          <a:p>
            <a:pPr>
              <a:spcAft>
                <a:spcPts val="600"/>
              </a:spcAft>
            </a:pPr>
            <a:r>
              <a:rPr sz="1100" b="1" u="none">
                <a:latin typeface="Avenir"/>
              </a:rPr>
              <a:t>Requirements for UI Refresh Alongside the Introduction of the New Generation of PlansChanges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item.2. Refreshed button styles to enlarge the size of the icons to 20px3. Add Right Drawer component4.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DEL-44118</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CFS-67185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CFS-65920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30051"/>
            <a:ext cx="3873500" cy="2888036"/>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CFS-67495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841786"/>
            <a:ext cx="3873500" cy="326456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CFS-63196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509203"/>
            <a:ext cx="3873500" cy="19297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sz="half" idx="1"/>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APPS-10412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CFS-66567</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846295"/>
            <a:ext cx="3873500" cy="325554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CFS-67395</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6"/>
          <a:stretch>
            <a:fillRect/>
          </a:stretch>
        </p:blipFill>
        <p:spPr>
          <a:xfrm>
            <a:off x="4641850" y="1272006"/>
            <a:ext cx="3873500" cy="240412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sz="half" idx="1"/>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DEL-44757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Sensitive Content Skill</a:t>
            </a:r>
          </a:p>
        </p:txBody>
      </p:sp>
      <p:sp>
        <p:nvSpPr>
          <p:cNvPr id="3" name="Content Placeholder 2"/>
          <p:cNvSpPr>
            <a:spLocks noGrp="1"/>
          </p:cNvSpPr>
          <p:nvPr>
            <p:ph sz="half" idx="1"/>
          </p:nvPr>
        </p:nvSpPr>
        <p:spPr/>
        <p:txBody>
          <a:bodyPr/>
          <a:lstStyle/>
          <a:p>
            <a:pPr>
              <a:spcAft>
                <a:spcPts val="600"/>
              </a:spcAft>
            </a:pPr>
            <a:r>
              <a:rPr sz="1100" b="0" u="none">
                <a:latin typeface="Avenir"/>
              </a:rPr>
              <a:t>Followed by CLM, we want the users to now be able to query Sensitive Content details at the folder level. More details specific concerning the extent of results that can be extracted is documented in the linked ticket.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DEL-44323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APPS-12865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83642"/>
            <a:ext cx="3873500" cy="1980854"/>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spcAft>
                <a:spcPts val="400"/>
              </a:spcAft>
            </a:pPr>
            <a:r>
              <a:t>• Provide automated deployment for first part of transactions requested from SFDC: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APPS-12970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349256"/>
            <a:ext cx="3873500" cy="2249626"/>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spcAft>
                <a:spcPts val="400"/>
              </a:spcAft>
            </a:pPr>
            <a:r>
              <a:t>• Integrate GenAI into document workflows to extract structured outputs (e.g., metadata, workflow comments)</a:t>
            </a:r>
          </a:p>
          <a:p>
            <a:pPr>
              <a:spcAft>
                <a:spcPts val="400"/>
              </a:spcAft>
            </a:pPr>
            <a:r>
              <a:t>• Support flexible prompt injection from users or templates for targeted insight generation</a:t>
            </a:r>
          </a:p>
          <a:p>
            <a:pPr>
              <a:spcAft>
                <a:spcPts val="400"/>
              </a:spcAft>
            </a:pPr>
            <a:r>
              <a:t>• Reduce time to insight and improve consistency across teams handling unstructured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CFS-66199</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sz="half" idx="1"/>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DEL-38580</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CFS-67394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186251"/>
            <a:ext cx="3873500" cy="2575636"/>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186251"/>
            <a:ext cx="3873500" cy="2575636"/>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sz="half" idx="1"/>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CFS-67393</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9"/>
              </a:rPr>
              <a:t>View in Productboard</a:t>
            </a:r>
          </a:p>
        </p:txBody>
      </p:sp>
      <p:sp>
        <p:nvSpPr>
          <p:cNvPr id="6" name="Text Placeholder 5"/>
          <p:cNvSpPr>
            <a:spLocks noGrp="1"/>
          </p:cNvSpPr>
          <p:nvPr>
            <p:ph type="body" sz="quarter" idx="12"/>
          </p:nvPr>
        </p:nvSpPr>
        <p:spPr/>
        <p:txBody>
          <a:bodyPr/>
          <a:lstStyle/>
          <a:p>
            <a:r>
              <a:rPr sz="1100">
                <a:latin typeface="Avenir"/>
                <a:hlinkClick r:id="rId10"/>
              </a:rPr>
              <a:t>CFS-65268</a:t>
            </a:r>
          </a:p>
        </p:txBody>
      </p:sp>
      <p:sp>
        <p:nvSpPr>
          <p:cNvPr id="7" name="Text Placeholder 6"/>
          <p:cNvSpPr>
            <a:spLocks noGrp="1"/>
          </p:cNvSpPr>
          <p:nvPr>
            <p:ph type="body" sz="quarter" idx="13"/>
          </p:nvPr>
        </p:nvSpPr>
        <p:spPr/>
        <p:txBody>
          <a:bodyPr/>
          <a:lstStyle/>
          <a:p>
            <a:r>
              <a:rPr sz="1100">
                <a:latin typeface="Avenir"/>
                <a:hlinkClick r:id="rId11"/>
              </a:rPr>
              <a:t>Link to requirements</a:t>
            </a:r>
          </a:p>
        </p:txBody>
      </p:sp>
      <p:pic>
        <p:nvPicPr>
          <p:cNvPr id="8" name="Picture 7" descr="image.png"/>
          <p:cNvPicPr>
            <a:picLocks noChangeAspect="1"/>
          </p:cNvPicPr>
          <p:nvPr/>
        </p:nvPicPr>
        <p:blipFill>
          <a:blip r:embed="rId12"/>
          <a:stretch>
            <a:fillRect/>
          </a:stretch>
        </p:blipFill>
        <p:spPr>
          <a:xfrm>
            <a:off x="4641850" y="1263600"/>
            <a:ext cx="3873500" cy="2420937"/>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5"/>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CFS-60040</a:t>
            </a:r>
          </a:p>
        </p:txBody>
      </p:sp>
      <p:sp>
        <p:nvSpPr>
          <p:cNvPr id="7" name="Text Placeholder 6"/>
          <p:cNvSpPr>
            <a:spLocks noGrp="1"/>
          </p:cNvSpPr>
          <p:nvPr>
            <p:ph type="body" sz="quarter" idx="13"/>
          </p:nvPr>
        </p:nvSpPr>
        <p:spPr/>
        <p:txBody>
          <a:bodyPr/>
          <a:lstStyle/>
          <a:p>
            <a:r>
              <a:rPr sz="1100">
                <a:latin typeface="Avenir"/>
                <a:hlinkClick r:id="rId6"/>
              </a:rPr>
              <a:t>Link to requirements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CFS-64858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[Usability] Disable File Actions During Co-Edit Session</a:t>
            </a:r>
          </a:p>
        </p:txBody>
      </p:sp>
      <p:sp>
        <p:nvSpPr>
          <p:cNvPr id="3" name="Content Placeholder 2"/>
          <p:cNvSpPr>
            <a:spLocks noGrp="1"/>
          </p:cNvSpPr>
          <p:nvPr>
            <p:ph sz="half" idx="1"/>
          </p:nvPr>
        </p:nvSpPr>
        <p:spPr/>
        <p:txBody>
          <a:bodyPr/>
          <a:lstStyle/>
          <a:p>
            <a:pPr>
              <a:spcAft>
                <a:spcPts val="600"/>
              </a:spcAft>
            </a:pPr>
            <a:r>
              <a:rPr sz="1100" b="0" u="none" dirty="0">
                <a:latin typeface="Avenir"/>
              </a:rPr>
              <a:t>Requirements</a:t>
            </a:r>
          </a:p>
          <a:p>
            <a:pPr>
              <a:spcAft>
                <a:spcPts val="400"/>
              </a:spcAft>
            </a:pPr>
            <a:r>
              <a:rPr dirty="0"/>
              <a:t>• Disable the following file actions in the context menu and in preview if available when the co-editing session is in progress.</a:t>
            </a:r>
          </a:p>
          <a:p>
            <a:pPr>
              <a:spcAft>
                <a:spcPts val="400"/>
              </a:spcAft>
            </a:pPr>
            <a:r>
              <a:rPr dirty="0"/>
              <a:t>• The proper tooltip should indicate that the action is disabled as the file is being edited.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CFS-67870</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Product-Led Growth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sz="half" idx="1"/>
          </p:nvPr>
        </p:nvSpPr>
        <p:spPr/>
        <p:txBody>
          <a:bodyPr/>
          <a:lstStyle/>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GR-603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sz="half" idx="1"/>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GR-578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CFS-67186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sz="half" idx="1"/>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CFS-61772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lvl="1">
              <a:spcAft>
                <a:spcPts val="400"/>
              </a:spcAft>
            </a:pPr>
            <a:r>
              <a:t>• 5,000 of 10,000</a:t>
            </a:r>
          </a:p>
          <a:p>
            <a:pPr>
              <a:spcAft>
                <a:spcPts val="400"/>
              </a:spcAft>
            </a:pPr>
            <a:r>
              <a:t>• SC view - Count of rendered items in the list is displayed</a:t>
            </a:r>
          </a:p>
          <a:p>
            <a:pPr lvl="1">
              <a:spcAft>
                <a:spcPts val="400"/>
              </a:spcAft>
            </a:pPr>
            <a:r>
              <a:t>• 5,000 of 10,000</a:t>
            </a:r>
          </a:p>
          <a:p>
            <a:pPr>
              <a:spcAft>
                <a:spcPts val="600"/>
              </a:spcAft>
            </a:pPr>
            <a:r>
              <a:rPr sz="1100" b="1" u="none">
                <a:latin typeface="Avenir"/>
              </a:rPr>
              <a:t>Public Summary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DEL-39631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sz="half" idx="1"/>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5"/>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sz="half" idx="1"/>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sz="half" idx="1"/>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sz="half" idx="1"/>
          </p:nvPr>
        </p:nvSpPr>
        <p:spPr/>
        <p:txBody>
          <a:bodyPr/>
          <a:lstStyle/>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sz="half" idx="1"/>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APPS-11863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sz="half" idx="1"/>
          </p:nvPr>
        </p:nvSpPr>
        <p:spPr/>
        <p:txBody>
          <a:bodyPr/>
          <a:lstStyle/>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APPS-11774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sz="half" idx="1"/>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DEL-42652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sz="half" idx="1"/>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undertabs not {},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6"/>
              </a:rPr>
              <a:t>View in Productboard</a:t>
            </a:r>
          </a:p>
        </p:txBody>
      </p:sp>
      <p:sp>
        <p:nvSpPr>
          <p:cNvPr id="6" name="Text Placeholder 5"/>
          <p:cNvSpPr>
            <a:spLocks noGrp="1"/>
          </p:cNvSpPr>
          <p:nvPr>
            <p:ph type="body" sz="quarter" idx="12"/>
          </p:nvPr>
        </p:nvSpPr>
        <p:spPr/>
        <p:txBody>
          <a:bodyPr/>
          <a:lstStyle/>
          <a:p>
            <a:r>
              <a:rPr sz="1100">
                <a:latin typeface="Avenir"/>
                <a:hlinkClick r:id="rId7"/>
              </a:rPr>
              <a:t>DEL-43484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DEL-44393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sz="half" idx="1"/>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IOS-13443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sz="half" idx="1"/>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DEL-44434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sz="half" idx="1"/>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sz="half" idx="1"/>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MOB-18003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spcAft>
                <a:spcPts val="400"/>
              </a:spcAft>
            </a:pPr>
            <a:r>
              <a:t>• Knowledge base chat interface to be available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MOB-19307</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spcAft>
                <a:spcPts val="400"/>
              </a:spcAft>
            </a:pPr>
            <a:r>
              <a:t>• Ask Q&amp;A feature to be available for text and image files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MOB-17577</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MOB-19546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5706269" y="726519"/>
            <a:ext cx="1744661" cy="34951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IOS-14110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5706269" y="726519"/>
            <a:ext cx="1744661" cy="34951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sz="half" idx="1"/>
          </p:nvPr>
        </p:nvSpPr>
        <p:spPr/>
        <p:txBody>
          <a:bodyPr/>
          <a:lstStyle/>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GR-597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sz="half" idx="1"/>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APPS-13504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sz="half" idx="1"/>
          </p:nvPr>
        </p:nvSpPr>
        <p:spPr/>
        <p:txBody>
          <a:bodyPr/>
          <a:lstStyle/>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GR-457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sz="half" idx="1"/>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sz="half" idx="1"/>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DEL-44557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sz="half" idx="1"/>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DEL-38410</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DEL-43515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sz="half" idx="1"/>
          </p:nvPr>
        </p:nvSpPr>
        <p:spPr/>
        <p:txBody>
          <a:bodyPr/>
          <a:lstStyle/>
          <a:p>
            <a:pPr>
              <a:spcAft>
                <a:spcPts val="600"/>
              </a:spcAft>
            </a:pPr>
            <a:r>
              <a:rPr sz="1100" b="0" u="none">
                <a:latin typeface="Avenir"/>
              </a:rPr>
              <a:t>placeholder</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APPS-13646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sz="half" idx="1"/>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APPS-13575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53052"/>
            <a:ext cx="3873500" cy="204203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DEL-42147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CFS-66426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APPS-13482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sz="half" idx="1"/>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DEL-44545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sz="half" idx="1"/>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GR-537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sz="half" idx="1"/>
          </p:nvPr>
        </p:nvSpPr>
        <p:spPr/>
        <p:txBody>
          <a:bodyPr/>
          <a:lstStyle/>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sz="half" idx="1"/>
          </p:nvPr>
        </p:nvSpPr>
        <p:spPr/>
        <p:txBody>
          <a:bodyPr/>
          <a:lstStyle/>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sz="half" idx="1"/>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APPS-13455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sz="half" idx="1"/>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APPS-13645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CFS-63574</a:t>
            </a:r>
          </a:p>
        </p:txBody>
      </p:sp>
      <p:sp>
        <p:nvSpPr>
          <p:cNvPr id="7" name="Text Placeholder 6"/>
          <p:cNvSpPr>
            <a:spLocks noGrp="1"/>
          </p:cNvSpPr>
          <p:nvPr>
            <p:ph type="body" sz="quarter" idx="13"/>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220878"/>
            <a:ext cx="3873500" cy="250638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sz="half" idx="1"/>
          </p:nvPr>
        </p:nvSpPr>
        <p:spPr/>
        <p:txBody>
          <a:bodyPr/>
          <a:lstStyle/>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EMT-13743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sz="half" idx="1"/>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EMT-13768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Trial Registration GDPR Compliance</a:t>
            </a:r>
          </a:p>
        </p:txBody>
      </p:sp>
      <p:sp>
        <p:nvSpPr>
          <p:cNvPr id="3" name="Content Placeholder 2"/>
          <p:cNvSpPr>
            <a:spLocks noGrp="1"/>
          </p:cNvSpPr>
          <p:nvPr>
            <p:ph sz="half" idx="1"/>
          </p:nvPr>
        </p:nvSpPr>
        <p:spPr/>
        <p:txBody>
          <a:bodyPr/>
          <a:lstStyle/>
          <a:p>
            <a:pPr>
              <a:spcAft>
                <a:spcPts val="600"/>
              </a:spcAft>
            </a:pPr>
            <a:r>
              <a:rPr sz="1100" b="1" u="none">
                <a:latin typeface="Avenir"/>
              </a:rPr>
              <a:t>Background and Strategic Fit:</a:t>
            </a:r>
            <a:r>
              <a:rPr sz="1100" b="0" u="none">
                <a:latin typeface="Avenir"/>
              </a:rPr>
              <a:t>To ensure Egnyte's website forms are compliant with GDPR requirements, we are updating all customer-facing forms, including the Trial Registration Forms. These changes address legal language, opt-in handling, and country-specific form behavior.</a:t>
            </a:r>
          </a:p>
          <a:p>
            <a:pPr>
              <a:spcAft>
                <a:spcPts val="600"/>
              </a:spcAft>
            </a:pPr>
            <a:r>
              <a:rPr sz="1100" b="1" u="none">
                <a:latin typeface="Avenir"/>
              </a:rPr>
              <a:t>Goals:</a:t>
            </a:r>
          </a:p>
          <a:p>
            <a:pPr>
              <a:spcAft>
                <a:spcPts val="400"/>
              </a:spcAft>
            </a:pPr>
            <a:r>
              <a:t>• Ensure legal consent language is aligned with GDPR standards</a:t>
            </a:r>
          </a:p>
          <a:p>
            <a:pPr>
              <a:spcAft>
                <a:spcPts val="400"/>
              </a:spcAft>
            </a:pPr>
            <a:r>
              <a:t>• Improve consent data collection for Marketo integration</a:t>
            </a:r>
          </a:p>
          <a:p>
            <a:pPr>
              <a:spcAft>
                <a:spcPts val="400"/>
              </a:spcAft>
            </a:pPr>
            <a:r>
              <a:t>• Support country-specific form behavior for opt-in visibility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APPS-13748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sz="half" idx="1"/>
          </p:nvPr>
        </p:nvSpPr>
        <p:spPr/>
        <p:txBody>
          <a:bodyPr/>
          <a:lstStyle/>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EMT-13611</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sz="half" idx="1"/>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CFS-64852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86274"/>
            <a:ext cx="3873500" cy="157558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dirty="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SRV-2516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859479"/>
            <a:ext cx="3873500" cy="322918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sz="half" idx="1"/>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DEL-40646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sz="half" idx="1"/>
          </p:nvPr>
        </p:nvSpPr>
        <p:spPr>
          <a:xfrm>
            <a:off x="628649" y="717491"/>
            <a:ext cx="7787067"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Currently, our system only allows us to assign the Controlled Document ID after the document is completed or during the process of making the document effective or importing it into the application. However, some customers have expressed the need for reserving the document ID while the document draft is still being worked on. This would allow them to assign the reserved document ID once the document is approved and ready to be made effective.</a:t>
            </a:r>
          </a:p>
          <a:p>
            <a:pPr>
              <a:spcAft>
                <a:spcPts val="600"/>
              </a:spcAft>
            </a:pPr>
            <a:r>
              <a:rPr sz="1100" b="1" u="none" dirty="0">
                <a:latin typeface="Avenir"/>
              </a:rPr>
              <a:t>User Story</a:t>
            </a:r>
          </a:p>
          <a:p>
            <a:pPr>
              <a:spcAft>
                <a:spcPts val="600"/>
              </a:spcAft>
            </a:pPr>
            <a:r>
              <a:rPr sz="1100" b="0" u="none" dirty="0">
                <a:latin typeface="Avenir"/>
              </a:rPr>
              <a:t>As an authorized Controlled Document Management app admin or Egnyte domain admin or Category Manager</a:t>
            </a:r>
          </a:p>
          <a:p>
            <a:pPr>
              <a:spcAft>
                <a:spcPts val="600"/>
              </a:spcAft>
            </a:pPr>
            <a:r>
              <a:rPr sz="1100" b="0" u="none" dirty="0">
                <a:latin typeface="Avenir"/>
              </a:rPr>
              <a:t>I want the ability to reserve a Controlled Document ID even before the controlled document is created and approved</a:t>
            </a:r>
          </a:p>
          <a:p>
            <a:pPr>
              <a:spcAft>
                <a:spcPts val="600"/>
              </a:spcAft>
            </a:pPr>
            <a:r>
              <a:rPr sz="1100" b="0" u="none" dirty="0">
                <a:latin typeface="Avenir"/>
              </a:rPr>
              <a:t>So that I can use the reserved ID while making a document effective</a:t>
            </a:r>
          </a:p>
          <a:p>
            <a:pPr>
              <a:spcAft>
                <a:spcPts val="600"/>
              </a:spcAft>
            </a:pPr>
            <a:r>
              <a:rPr sz="1100" b="1" u="none" dirty="0">
                <a:latin typeface="Avenir"/>
              </a:rPr>
              <a:t>Feature Description</a:t>
            </a:r>
          </a:p>
          <a:p>
            <a:pPr>
              <a:spcAft>
                <a:spcPts val="400"/>
              </a:spcAft>
            </a:pPr>
            <a:r>
              <a:rPr dirty="0"/>
              <a:t>• This feature will allow the Category Manager and Admin users to reserve the Controlled Doc ID without making the document effective/future effective. Later, the user can use the reserved document ID when the document is ready to be made effective or imported into the Controlled Docs app.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dirty="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LS-4151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dirty="0">
                <a:latin typeface="Avenir"/>
              </a:rPr>
              <a:t>User Story:</a:t>
            </a:r>
          </a:p>
          <a:p>
            <a:pPr>
              <a:spcAft>
                <a:spcPts val="600"/>
              </a:spcAft>
            </a:pPr>
            <a:r>
              <a:rPr sz="1100" b="0" u="none" dirty="0">
                <a:latin typeface="Avenir"/>
              </a:rPr>
              <a:t>As an authorized Controlled Document Management app admin, Egnyte domain admin or Category Manager</a:t>
            </a:r>
          </a:p>
          <a:p>
            <a:pPr>
              <a:spcAft>
                <a:spcPts val="600"/>
              </a:spcAft>
            </a:pPr>
            <a:r>
              <a:rPr sz="1100" b="0" u="none" dirty="0">
                <a:latin typeface="Avenir"/>
              </a:rPr>
              <a:t>I want to be able to set the Effective until date to optional for a specific subcategory</a:t>
            </a:r>
          </a:p>
          <a:p>
            <a:pPr>
              <a:spcAft>
                <a:spcPts val="600"/>
              </a:spcAft>
            </a:pPr>
            <a:r>
              <a:rPr sz="1100" b="0" u="none" dirty="0">
                <a:latin typeface="Avenir"/>
              </a:rPr>
              <a:t>So that the users can leave the Effective until date blank while making documents effective/future effective for the selected subcategory</a:t>
            </a:r>
          </a:p>
          <a:p>
            <a:pPr>
              <a:spcAft>
                <a:spcPts val="600"/>
              </a:spcAft>
            </a:pPr>
            <a:r>
              <a:rPr sz="1100" b="1" u="none" dirty="0">
                <a:latin typeface="Avenir"/>
              </a:rPr>
              <a:t>Feature Description</a:t>
            </a:r>
          </a:p>
          <a:p>
            <a:pPr>
              <a:spcAft>
                <a:spcPts val="400"/>
              </a:spcAft>
            </a:pPr>
            <a:r>
              <a:rPr dirty="0"/>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LS-4155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Data Owner - Scheduled Permission Reviews</a:t>
            </a:r>
          </a:p>
        </p:txBody>
      </p:sp>
      <p:sp>
        <p:nvSpPr>
          <p:cNvPr id="3" name="Content Placeholder 2"/>
          <p:cNvSpPr>
            <a:spLocks noGrp="1"/>
          </p:cNvSpPr>
          <p:nvPr>
            <p:ph sz="half" idx="1"/>
          </p:nvPr>
        </p:nvSpPr>
        <p:spPr/>
        <p:txBody>
          <a:bodyPr/>
          <a:lstStyle/>
          <a:p>
            <a:pPr>
              <a:spcAft>
                <a:spcPts val="600"/>
              </a:spcAft>
            </a:pPr>
            <a:r>
              <a:rPr sz="1100" b="0" u="none" dirty="0">
                <a:latin typeface="Avenir"/>
              </a:rPr>
              <a:t>Admins and Data Owners need the ability to schedule periodic (monthly, quarterly, yearly) permission reviews. The following requirements need to be completed</a:t>
            </a:r>
          </a:p>
          <a:p>
            <a:pPr>
              <a:spcAft>
                <a:spcPts val="600"/>
              </a:spcAft>
            </a:pPr>
            <a:r>
              <a:rPr sz="1100" b="1" u="none" dirty="0">
                <a:latin typeface="Avenir"/>
              </a:rPr>
              <a:t>Scheduled Permission Review Requirements:</a:t>
            </a:r>
          </a:p>
          <a:p>
            <a:pPr>
              <a:spcAft>
                <a:spcPts val="400"/>
              </a:spcAft>
            </a:pPr>
            <a:r>
              <a:rPr dirty="0"/>
              <a:t>• Approach 2 - Scheduled Reviews from Permissions Tab and SC Tab</a:t>
            </a:r>
          </a:p>
          <a:p>
            <a:pPr lvl="1">
              <a:spcAft>
                <a:spcPts val="400"/>
              </a:spcAft>
            </a:pPr>
            <a:r>
              <a:rPr dirty="0"/>
              <a:t>• For review duration period, we should provide a dropdown with the following options: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dirty="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DEL-22618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EGD-21555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275999"/>
            <a:ext cx="3873500" cy="23961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EGD-20540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306064"/>
            <a:ext cx="3873500" cy="233601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EGD-23096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sz="half" idx="1"/>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EGD-21559</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pPr>
              <a:spcAft>
                <a:spcPts val="400"/>
              </a:spcAft>
            </a:pPr>
            <a:r>
              <a:t>1. Role/Group A can create password-only links on folder A, but Role/Group B is only allowed to create links to specific users on folder A</a:t>
            </a:r>
          </a:p>
          <a:p>
            <a:pPr>
              <a:spcAft>
                <a:spcPts val="400"/>
              </a:spcAft>
            </a:pPr>
            <a:r>
              <a:t>2. Allow administrators to share public links but prevent other users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DEL-31667</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DEL-44353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53786"/>
            <a:ext cx="3873500" cy="2840566"/>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CFS-65375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72615"/>
            <a:ext cx="3873500" cy="2802907"/>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CFS-67745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sz="half" idx="1"/>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DEL-41756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a:p>
            <a:pPr lvl="1">
              <a:spcAft>
                <a:spcPts val="400"/>
              </a:spcAft>
            </a:pPr>
            <a:r>
              <a:t>• If the user choose the default option to apply folder options as per destination folder, the folder options will get inherited fron the destination folder where the folder is being copied/moved.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CFS-64734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CFS-67268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DEL-43523</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554113"/>
            <a:ext cx="3873500" cy="183991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sz="half" idx="1"/>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DEL-45080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DEL-43506</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384647"/>
            <a:ext cx="3873500" cy="2178843"/>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Shore the Core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a:latin typeface="Avenir"/>
              </a:rPr>
              <a:t>Feature Description</a:t>
            </a:r>
          </a:p>
          <a:p>
            <a:pPr>
              <a:spcAft>
                <a:spcPts val="600"/>
              </a:spcAft>
            </a:pPr>
            <a:r>
              <a:rPr sz="1100" b="0" u="none">
                <a:latin typeface="Avenir"/>
              </a:rPr>
              <a:t>Improve our ability to distinguish between user and system access/download events for Desktop App.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DEL-31632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DEL-42493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73016"/>
            <a:ext cx="3873500" cy="2802106"/>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DEL-41981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599813"/>
            <a:ext cx="3873500" cy="174851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DEL-44433</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sz="half" idx="1"/>
          </p:nvPr>
        </p:nvSpPr>
        <p:spPr/>
        <p:txBody>
          <a:bodyPr/>
          <a:lstStyle/>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sz="half" idx="1"/>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CFS-63434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sz="half" idx="1"/>
          </p:nvPr>
        </p:nvSpPr>
        <p:spPr/>
        <p:txBody>
          <a:bodyPr/>
          <a:lstStyle/>
          <a:p>
            <a:pPr>
              <a:spcAft>
                <a:spcPts val="600"/>
              </a:spcAft>
            </a:pPr>
            <a:r>
              <a:rPr sz="1100" b="0" u="none">
                <a:latin typeface="Avenir"/>
              </a:rPr>
              <a:t>PLACEHOLDER</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DEL-44739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CMMC Compliance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sz="half" idx="1"/>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TRB-8299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DEL-43244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40191"/>
            <a:ext cx="3873500" cy="1667756"/>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86300"/>
            <a:ext cx="3873500" cy="2775537"/>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sz="half" idx="1"/>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APPS-12215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879832" y="726519"/>
            <a:ext cx="3397535" cy="34951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sz="half" idx="1"/>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GR-591</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6"/>
          <a:stretch>
            <a:fillRect/>
          </a:stretch>
        </p:blipFill>
        <p:spPr>
          <a:xfrm>
            <a:off x="4641850" y="1122575"/>
            <a:ext cx="3873500" cy="2702988"/>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1604</TotalTime>
  <Words>14754</Words>
  <Application>Microsoft Macintosh PowerPoint</Application>
  <PresentationFormat>On-screen Show (16:9)</PresentationFormat>
  <Paragraphs>1288</Paragraphs>
  <Slides>130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130</vt:i4>
      </vt:variant>
    </vt:vector>
  </HeadingPairs>
  <TitlesOfParts>
    <vt:vector size="137" baseType="lpstr">
      <vt:lpstr>Arial</vt:lpstr>
      <vt:lpstr>Avenir</vt:lpstr>
      <vt:lpstr>Avenir Black</vt:lpstr>
      <vt:lpstr>Avenir Book</vt:lpstr>
      <vt:lpstr>Calibri</vt:lpstr>
      <vt:lpstr>Roboto Light</vt:lpstr>
      <vt:lpstr>Blank Master</vt:lpstr>
      <vt:lpstr>Uncategorized</vt:lpstr>
      <vt:lpstr>Migrate Data from Box to Egnyte - GA</vt:lpstr>
      <vt:lpstr>Migrate Data from Dropbox to Egnyte - GA</vt:lpstr>
      <vt:lpstr>Big File Handling</vt:lpstr>
      <vt:lpstr>Ransomware Unification - Replace Ransomware signature source with reputable threat intel source</vt:lpstr>
      <vt:lpstr>PCC with Smart Cache (v2)</vt:lpstr>
      <vt:lpstr>Migrate Date from Egnyte to Egnyte (D2D) - GA</vt:lpstr>
      <vt:lpstr>APIs for Initiating and Managing Cloud Migrations</vt:lpstr>
      <vt:lpstr>GA for Cloud Migration</vt:lpstr>
      <vt:lpstr>SS on Azure Gov public cloud (FedRAMP certified)</vt:lpstr>
      <vt:lpstr>Domain without a Trial</vt:lpstr>
      <vt:lpstr>SC Indication - link to SC view for non-admins</vt:lpstr>
      <vt:lpstr>Analysis and Modification of Recommendation Engine Test Results</vt:lpstr>
      <vt:lpstr>Upload request instance modification from template</vt:lpstr>
      <vt:lpstr>Edit upload request - Due Date &amp; Assignees</vt:lpstr>
      <vt:lpstr>Scalability and large file upload suppport</vt:lpstr>
      <vt:lpstr>Add item count to SC and Issues pages</vt:lpstr>
      <vt:lpstr>DocuSign Upload Enhancement</vt:lpstr>
      <vt:lpstr>ServiceNow Incident Sync</vt:lpstr>
      <vt:lpstr>Google Import Functionality Enhancement</vt:lpstr>
      <vt:lpstr>Windows Server Next ( 2025 )</vt:lpstr>
      <vt:lpstr>PVI - Milestone 14.1 - Accuracy of Deployment</vt:lpstr>
      <vt:lpstr>Windows 11 24H2 Support as Client</vt:lpstr>
      <vt:lpstr>[UX] MSP RD Designs part 3 - multiple pages</vt:lpstr>
      <vt:lpstr>Convert Google OCR PoC to a production grade integration</vt:lpstr>
      <vt:lpstr>Issues as tasks in CFS [POC]</vt:lpstr>
      <vt:lpstr>Include original/destination path in stub file</vt:lpstr>
      <vt:lpstr>[GA] Preview Analytics</vt:lpstr>
      <vt:lpstr>New Homepage (iOS)</vt:lpstr>
      <vt:lpstr>Track sensitive content indicator labeling</vt:lpstr>
      <vt:lpstr>[S&amp;G] Unusual Access - Reduce false positives associated with Windows system activity</vt:lpstr>
      <vt:lpstr>Move /Copy redesign (Android)</vt:lpstr>
      <vt:lpstr>AI - Copilot Hub (Android)</vt:lpstr>
      <vt:lpstr>AI - Ask Q&amp;A(Android)</vt:lpstr>
      <vt:lpstr>2FA using Egnyte Mobile App (Android)</vt:lpstr>
      <vt:lpstr>2FA using Egnyte iOS App</vt:lpstr>
      <vt:lpstr>Model DB Refactoring for Scale</vt:lpstr>
      <vt:lpstr>Other Plans for Prospects: Plan Exploration &amp; Trial Management</vt:lpstr>
      <vt:lpstr>Value Scorecard</vt:lpstr>
      <vt:lpstr>CLM Redesign </vt:lpstr>
      <vt:lpstr>[S&amp;G] Content Safeguards - Add Purview-labels as a supported option</vt:lpstr>
      <vt:lpstr>Provide Sensitive content on 'Unpermitted locations' via OLAP</vt:lpstr>
      <vt:lpstr>Purview labeling - Support for priority field</vt:lpstr>
      <vt:lpstr>Other Plans Page for Customers: Trials</vt:lpstr>
      <vt:lpstr>Disable new folder creation in MS Teams Integration</vt:lpstr>
      <vt:lpstr>Distribution model - review and select solution for automatic deployments</vt:lpstr>
      <vt:lpstr>Purview labeling - Reclassify files stamped with an encryption label</vt:lpstr>
      <vt:lpstr>Convert to PDF step</vt:lpstr>
      <vt:lpstr>MSP RD - First child domain user edge cases</vt:lpstr>
      <vt:lpstr>Trial Add-on Adoption Initiative</vt:lpstr>
      <vt:lpstr>Procore Sync Notifications</vt:lpstr>
      <vt:lpstr>[Data Mover] Data Collection APIs (Spillover)</vt:lpstr>
      <vt:lpstr>Feature Entitlements Q2 2025 Grouping</vt:lpstr>
      <vt:lpstr>Server-side MixPanel events</vt:lpstr>
      <vt:lpstr>Home Page Widget for Pending Tasks</vt:lpstr>
      <vt:lpstr>Async MA Client</vt:lpstr>
      <vt:lpstr>[AEC] Deltek Vantagepoint Connector</vt:lpstr>
      <vt:lpstr>Trial Registration GDPR Compliance</vt:lpstr>
      <vt:lpstr>Scanning improvements</vt:lpstr>
      <vt:lpstr>Augment AEC Add-on Value</vt:lpstr>
      <vt:lpstr>[AEC] Project Center</vt:lpstr>
      <vt:lpstr>[AEC] BIM Preview Enhancements</vt:lpstr>
      <vt:lpstr>[AEC] Native ACC Integration 1-way</vt:lpstr>
      <vt:lpstr>LS Mid Market Capabilities</vt:lpstr>
      <vt:lpstr>Drafts Creation &amp; Management</vt:lpstr>
      <vt:lpstr>Optional Effective End Date</vt:lpstr>
      <vt:lpstr>Support for CAPAs, Deviations, and Event Data</vt:lpstr>
      <vt:lpstr>Permissions Management</vt:lpstr>
      <vt:lpstr>Data Owner - Scheduled Permission Reviews</vt:lpstr>
      <vt:lpstr>Elevate Desktop App Capabilities</vt:lpstr>
      <vt:lpstr>Windows 11 Context Menu Support</vt:lpstr>
      <vt:lpstr>Application UI - Windows</vt:lpstr>
      <vt:lpstr>SCDA Win - Beta-2 Readiness</vt:lpstr>
      <vt:lpstr>SCDA Mac - Beta-0 Readiness</vt:lpstr>
      <vt:lpstr>Top Customer Requests</vt:lpstr>
      <vt:lpstr>Content Safeguards - Group-based Link Sharing Controls - Phase 2</vt:lpstr>
      <vt:lpstr>Provide ability to pause archival/deletion policies</vt:lpstr>
      <vt:lpstr>Multi-Document Envelopes</vt:lpstr>
      <vt:lpstr>Bulk send eSignature requests</vt:lpstr>
      <vt:lpstr>[Customer Ask] Inherit folder options to sub-folders (IPG, T&amp;P + 7)</vt:lpstr>
      <vt:lpstr>[Customer Ask] Group improvements (S&amp;L, Norr)</vt:lpstr>
      <vt:lpstr>Skip signed PDFs from persistent document labeling</vt:lpstr>
      <vt:lpstr>Backup to S3 and Wasabi</vt:lpstr>
      <vt:lpstr>Purview labeling - Decouple labels permissions from classify and govern permissions</vt:lpstr>
      <vt:lpstr>Shore the Core</vt:lpstr>
      <vt:lpstr>Unusual Access - Reduce false positives associated with Windows system activity</vt:lpstr>
      <vt:lpstr>Issues - New Issue Categories</vt:lpstr>
      <vt:lpstr>S&amp;G Folder Insights in CFS - Phase 2</vt:lpstr>
      <vt:lpstr>Delegate Issue to Data Owner</vt:lpstr>
      <vt:lpstr>Enable Power Users Folder Full access to Folders they Create</vt:lpstr>
      <vt:lpstr>External Link Auto-Remediation (Milestone 3)</vt:lpstr>
      <vt:lpstr>CMMC Compliance</vt:lpstr>
      <vt:lpstr>*.egnytegov.com domains support for SS devices</vt:lpstr>
      <vt:lpstr>Trust Center for CMMC Level 1</vt:lpstr>
      <vt:lpstr>Trust Center for CMMC Level 2</vt:lpstr>
      <vt:lpstr>egnytegov Support for Smart Cache</vt:lpstr>
      <vt:lpstr>Introduce Gen 4 Plans</vt:lpstr>
      <vt:lpstr>Gen 4 Launch - Trial Registration Pages</vt:lpstr>
      <vt:lpstr>[PLG] NGP Trial Onboarding Integrations Enablement (Milestone 2.5)</vt:lpstr>
      <vt:lpstr>NGP Upsell from G3 and Prior</vt:lpstr>
      <vt:lpstr>[PLG] NGP Trial Onboarding Refinements (Milestone 3)</vt:lpstr>
      <vt:lpstr>[Usability] NGP UI Refresh (Phase 1)</vt:lpstr>
      <vt:lpstr>[Usability] NGP UI Refresh (Phase 2)</vt:lpstr>
      <vt:lpstr>NGP UI Refresh S&amp;G</vt:lpstr>
      <vt:lpstr>Document Portal Enhancements</vt:lpstr>
      <vt:lpstr>Optional documents</vt:lpstr>
      <vt:lpstr>External User Management</vt:lpstr>
      <vt:lpstr>Upload request metadata extraction</vt:lpstr>
      <vt:lpstr>Deleting a Workspace</vt:lpstr>
      <vt:lpstr>Open Workspace folder in Collaborate</vt:lpstr>
      <vt:lpstr>Enhanced AI copilot</vt:lpstr>
      <vt:lpstr>[Copilot] Improved Loaders / Streamed responses</vt:lpstr>
      <vt:lpstr>S&amp;G Co-pilot - Phase 1 - Helpdesk &amp; Blogs</vt:lpstr>
      <vt:lpstr>S&amp;G Sensitive Content Skill</vt:lpstr>
      <vt:lpstr>Build Pax8 Distributor Program</vt:lpstr>
      <vt:lpstr>Distribution model - new type of resellers</vt:lpstr>
      <vt:lpstr>Distribution model - automatic deployments - part 1</vt:lpstr>
      <vt:lpstr>Productivity Agents</vt:lpstr>
      <vt:lpstr>AI Prompt workflow step</vt:lpstr>
      <vt:lpstr>[Agent] Deep Research Agent (Bryce)</vt:lpstr>
      <vt:lpstr>[Agent] Custom Agents in Copilot hub</vt:lpstr>
      <vt:lpstr>[Agent] Questionnaire Agent (Bryce)</vt:lpstr>
      <vt:lpstr>[Agent] Agent Templates in Copilot hub</vt:lpstr>
      <vt:lpstr>Specialized Agents - AEC</vt:lpstr>
      <vt:lpstr>Smart Specifications - In Product Version</vt:lpstr>
      <vt:lpstr>[Agent] Codebooks Agent for AEC</vt:lpstr>
      <vt:lpstr>Co-Editing Enhancements</vt:lpstr>
      <vt:lpstr>[Usability] Disable File Actions During Co-Edit Session</vt:lpstr>
      <vt:lpstr>Product-Led Growth</vt:lpstr>
      <vt:lpstr>Recommendation Engine Test Campaigns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38</cp:revision>
  <dcterms:created xsi:type="dcterms:W3CDTF">2023-12-27T19:29:24Z</dcterms:created>
  <dcterms:modified xsi:type="dcterms:W3CDTF">2025-04-18T17:19:47Z</dcterms:modified>
</cp:coreProperties>
</file>